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0" r:id="rId4"/>
    <p:sldId id="269" r:id="rId5"/>
    <p:sldId id="268" r:id="rId6"/>
    <p:sldId id="265" r:id="rId7"/>
    <p:sldId id="258" r:id="rId8"/>
    <p:sldId id="259" r:id="rId9"/>
    <p:sldId id="267" r:id="rId10"/>
    <p:sldId id="260" r:id="rId11"/>
    <p:sldId id="262" r:id="rId12"/>
    <p:sldId id="264" r:id="rId13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>
      <p:cViewPr>
        <p:scale>
          <a:sx n="100" d="100"/>
          <a:sy n="100" d="100"/>
        </p:scale>
        <p:origin x="-852" y="-1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4540" y="250952"/>
            <a:ext cx="645096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7398" y="23875"/>
            <a:ext cx="10957661" cy="1209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2081" y="1467357"/>
            <a:ext cx="885253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orablik-7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905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ject 2"/>
          <p:cNvPicPr/>
          <p:nvPr/>
        </p:nvPicPr>
        <p:blipFill rotWithShape="1">
          <a:blip r:embed="rId3" cstate="print"/>
          <a:srcRect l="58467" t="26847"/>
          <a:stretch/>
        </p:blipFill>
        <p:spPr>
          <a:xfrm>
            <a:off x="152400" y="4191000"/>
            <a:ext cx="2294121" cy="24383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30934" y="762000"/>
            <a:ext cx="6031865" cy="8572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Управление</a:t>
            </a:r>
            <a:r>
              <a:rPr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dirty="0" err="1">
                <a:solidFill>
                  <a:srgbClr val="006FC0"/>
                </a:solidFill>
                <a:latin typeface="Times New Roman"/>
                <a:cs typeface="Times New Roman"/>
              </a:rPr>
              <a:t>образования</a:t>
            </a:r>
            <a:r>
              <a:rPr b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lang="ru-RU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города Батайска </a:t>
            </a:r>
          </a:p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lang="ru-RU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М</a:t>
            </a:r>
            <a:r>
              <a:rPr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униципальное</a:t>
            </a:r>
            <a:r>
              <a:rPr b="1" spc="-1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бюджетное</a:t>
            </a:r>
            <a:r>
              <a:rPr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дошкольное</a:t>
            </a:r>
            <a:r>
              <a:rPr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образовательное</a:t>
            </a:r>
            <a:r>
              <a:rPr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учреждение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детский</a:t>
            </a:r>
            <a:r>
              <a:rPr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dirty="0" err="1">
                <a:solidFill>
                  <a:srgbClr val="006FC0"/>
                </a:solidFill>
                <a:latin typeface="Times New Roman"/>
                <a:cs typeface="Times New Roman"/>
              </a:rPr>
              <a:t>сад</a:t>
            </a:r>
            <a:r>
              <a:rPr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lang="ru-RU" b="1" spc="-4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25" dirty="0" smtClean="0">
                <a:solidFill>
                  <a:srgbClr val="006FC0"/>
                </a:solidFill>
                <a:latin typeface="Times New Roman"/>
                <a:cs typeface="Times New Roman"/>
              </a:rPr>
              <a:t>№</a:t>
            </a:r>
            <a:r>
              <a:rPr lang="ru-RU" b="1" spc="-2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7 (МБ ДОУ № 7)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body" idx="1"/>
          </p:nvPr>
        </p:nvSpPr>
        <p:spPr>
          <a:xfrm>
            <a:off x="1670526" y="1905000"/>
            <a:ext cx="8852535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5"/>
              </a:spcBef>
            </a:pPr>
            <a:r>
              <a:rPr sz="2400" spc="-10" dirty="0"/>
              <a:t>Муниципальный</a:t>
            </a:r>
            <a:r>
              <a:rPr sz="2400" spc="-100" dirty="0"/>
              <a:t> </a:t>
            </a:r>
            <a:r>
              <a:rPr sz="2400" dirty="0"/>
              <a:t>этап</a:t>
            </a:r>
            <a:r>
              <a:rPr sz="2400" spc="-80" dirty="0"/>
              <a:t> </a:t>
            </a:r>
            <a:r>
              <a:rPr sz="2400" dirty="0"/>
              <a:t>регионального</a:t>
            </a:r>
            <a:r>
              <a:rPr sz="2400" spc="-110" dirty="0"/>
              <a:t> </a:t>
            </a:r>
            <a:r>
              <a:rPr sz="2400" spc="-10" dirty="0"/>
              <a:t>конкурса </a:t>
            </a:r>
            <a:r>
              <a:rPr sz="2400" dirty="0"/>
              <a:t>муниципальных</a:t>
            </a:r>
            <a:r>
              <a:rPr sz="2400" spc="-80" dirty="0"/>
              <a:t> </a:t>
            </a:r>
            <a:r>
              <a:rPr sz="2400" dirty="0"/>
              <a:t>дошкольных</a:t>
            </a:r>
            <a:r>
              <a:rPr sz="2400" spc="-65" dirty="0"/>
              <a:t> </a:t>
            </a:r>
            <a:r>
              <a:rPr sz="2400" spc="-10" dirty="0"/>
              <a:t>образовательных </a:t>
            </a:r>
            <a:r>
              <a:rPr sz="2400" dirty="0"/>
              <a:t>организаций</a:t>
            </a:r>
            <a:r>
              <a:rPr sz="2400" spc="-35" dirty="0"/>
              <a:t> </a:t>
            </a:r>
            <a:r>
              <a:rPr sz="2400" dirty="0"/>
              <a:t>«Детский</a:t>
            </a:r>
            <a:r>
              <a:rPr sz="2400" spc="-35" dirty="0"/>
              <a:t> </a:t>
            </a:r>
            <a:r>
              <a:rPr sz="2400" dirty="0"/>
              <a:t>сад</a:t>
            </a:r>
            <a:r>
              <a:rPr sz="2400" spc="-35" dirty="0"/>
              <a:t> </a:t>
            </a:r>
            <a:r>
              <a:rPr sz="2400" dirty="0"/>
              <a:t>на</a:t>
            </a:r>
            <a:r>
              <a:rPr sz="2400" spc="-40" dirty="0"/>
              <a:t> </a:t>
            </a:r>
            <a:r>
              <a:rPr sz="2400" spc="-25" dirty="0"/>
              <a:t>5+»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305800" y="6339572"/>
            <a:ext cx="28956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г.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lang="ru-RU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Батайск </a:t>
            </a:r>
            <a:r>
              <a:rPr b="1" spc="-4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2026</a:t>
            </a:r>
            <a:r>
              <a:rPr b="1" spc="-4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20" dirty="0" err="1" smtClean="0">
                <a:solidFill>
                  <a:srgbClr val="006FC0"/>
                </a:solidFill>
                <a:latin typeface="Times New Roman"/>
                <a:cs typeface="Times New Roman"/>
              </a:rPr>
              <a:t>год</a:t>
            </a:r>
            <a:r>
              <a:rPr lang="ru-RU" b="1" spc="-20" dirty="0" smtClean="0">
                <a:solidFill>
                  <a:srgbClr val="006FC0"/>
                </a:solidFill>
                <a:latin typeface="Times New Roman"/>
                <a:cs typeface="Times New Roman"/>
              </a:rPr>
              <a:t>. 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200400"/>
            <a:ext cx="5002213" cy="347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49" y="36067"/>
            <a:ext cx="12192000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39717" y="57657"/>
            <a:ext cx="390397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«</a:t>
            </a:r>
            <a:r>
              <a:rPr lang="ru-RU" sz="18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Среда – третий педагог </a:t>
            </a:r>
            <a:r>
              <a:rPr sz="18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»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8933" y="2819400"/>
            <a:ext cx="295084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Прогулочная территория 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11694" y="3276268"/>
            <a:ext cx="397078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Метеостанция  « Ветерок»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17880" y="6375412"/>
            <a:ext cx="272968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ППРС в групповых помещениях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98" y="1158500"/>
            <a:ext cx="3554314" cy="142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339550"/>
            <a:ext cx="4165160" cy="187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43" y="3976707"/>
            <a:ext cx="3120870" cy="2340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717" y="3943322"/>
            <a:ext cx="2666701" cy="2243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004" y="3694256"/>
            <a:ext cx="3657600" cy="2741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355" y="1635435"/>
            <a:ext cx="3066767" cy="161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object 12"/>
          <p:cNvSpPr txBox="1"/>
          <p:nvPr/>
        </p:nvSpPr>
        <p:spPr>
          <a:xfrm>
            <a:off x="4419600" y="3390402"/>
            <a:ext cx="397078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Музыкальный зал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794" y="57657"/>
            <a:ext cx="12192000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39717" y="57657"/>
            <a:ext cx="390397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«</a:t>
            </a:r>
            <a:r>
              <a:rPr lang="ru-RU" sz="18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Среда – третий педагог </a:t>
            </a:r>
            <a:r>
              <a:rPr sz="18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»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1899" y="3723571"/>
            <a:ext cx="272968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Патриотический центр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68673" y="6570980"/>
            <a:ext cx="332197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Кабинет учителя- логопеда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82549"/>
            <a:ext cx="3147601" cy="236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3163887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550" y="1476209"/>
            <a:ext cx="3298610" cy="247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object 16"/>
          <p:cNvSpPr txBox="1"/>
          <p:nvPr/>
        </p:nvSpPr>
        <p:spPr>
          <a:xfrm>
            <a:off x="8598060" y="3995011"/>
            <a:ext cx="4448304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Кабинет  психолога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424" y="1332630"/>
            <a:ext cx="2365375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80724"/>
            <a:ext cx="230981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223278"/>
            <a:ext cx="3017837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object 16"/>
          <p:cNvSpPr txBox="1"/>
          <p:nvPr/>
        </p:nvSpPr>
        <p:spPr>
          <a:xfrm>
            <a:off x="6937071" y="6598285"/>
            <a:ext cx="332197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Кулинарная мастерская </a:t>
            </a:r>
            <a:endParaRPr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9629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75" y="36068"/>
            <a:ext cx="12192000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39717" y="57657"/>
            <a:ext cx="390397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«Приобщение</a:t>
            </a:r>
            <a:r>
              <a:rPr sz="18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детей</a:t>
            </a:r>
            <a:r>
              <a:rPr sz="1800" b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к</a:t>
            </a:r>
            <a:r>
              <a:rPr sz="18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традиционным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духовно-нравственным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ценностям</a:t>
            </a:r>
            <a:r>
              <a:rPr sz="18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российского</a:t>
            </a:r>
            <a:r>
              <a:rPr sz="1800" b="1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народа»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10201" y="3908824"/>
            <a:ext cx="383349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Историческая</a:t>
            </a:r>
            <a:r>
              <a:rPr sz="16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память</a:t>
            </a:r>
            <a:r>
              <a:rPr sz="1600" b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6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краеведение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3974" y="3100253"/>
            <a:ext cx="295084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День знаний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5621" y="6427419"/>
            <a:ext cx="34899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Народные</a:t>
            </a:r>
            <a:r>
              <a:rPr sz="1400" b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праздники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400" b="1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традиции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24800" y="3240839"/>
            <a:ext cx="397078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Всероссийская  акция «Бессмертный полк»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3112" y="6150355"/>
            <a:ext cx="21031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Семейные</a:t>
            </a:r>
            <a:r>
              <a:rPr sz="1800" b="1" spc="-10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ценности</a:t>
            </a:r>
            <a:endParaRPr sz="1800" dirty="0">
              <a:latin typeface="Times New Roman"/>
              <a:cs typeface="Times New Roman"/>
            </a:endParaRPr>
          </a:p>
          <a:p>
            <a:pPr marL="104139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преемственность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81658" y="6473748"/>
            <a:ext cx="332197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Всероссийская акция «Окна Победы»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887" y="3756215"/>
            <a:ext cx="3419898" cy="2564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18589"/>
            <a:ext cx="3334892" cy="25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658" y="1421782"/>
            <a:ext cx="3321978" cy="2487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17" y="606361"/>
            <a:ext cx="3213100" cy="240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" t="22110"/>
          <a:stretch/>
        </p:blipFill>
        <p:spPr bwMode="auto">
          <a:xfrm>
            <a:off x="8074462" y="1269236"/>
            <a:ext cx="3531432" cy="191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659" y="4231969"/>
            <a:ext cx="2828925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224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3"/>
            <a:ext cx="12192000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77817" y="236363"/>
            <a:ext cx="390397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«Приобщение</a:t>
            </a:r>
            <a:r>
              <a:rPr sz="18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детей</a:t>
            </a:r>
            <a:r>
              <a:rPr sz="1800" b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к</a:t>
            </a:r>
            <a:r>
              <a:rPr sz="18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традиционным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духовно-нравственным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ценностям</a:t>
            </a:r>
            <a:r>
              <a:rPr sz="18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российского</a:t>
            </a:r>
            <a:r>
              <a:rPr sz="1800" b="1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народа»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10000" y="5410200"/>
            <a:ext cx="4912361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      Реализация  федерального проекта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             «Орлята – </a:t>
            </a:r>
            <a:r>
              <a:rPr lang="ru-RU" sz="16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дошколята</a:t>
            </a: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1232" y="3245467"/>
            <a:ext cx="4771768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           Юбилей детского сада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             «</a:t>
            </a: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Кораблику-</a:t>
            </a:r>
            <a:r>
              <a:rPr lang="ru-RU" sz="16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45»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29600" y="6313285"/>
            <a:ext cx="348996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Участник семейного этнокультурного фестиваля  « Истоки. Семья. Традиции.»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43696" y="2975548"/>
            <a:ext cx="4724400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Мини- музей </a:t>
            </a:r>
            <a:endParaRPr lang="ru-RU" sz="1200" b="1" dirty="0" smtClean="0">
              <a:solidFill>
                <a:srgbClr val="006FC0"/>
              </a:solidFill>
              <a:latin typeface="Times New Roman"/>
              <a:cs typeface="Times New Roman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под открытым небом  « Донской курень»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3400" y="6421006"/>
            <a:ext cx="280588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« В добрый путь выпускники!»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84" y="245381"/>
            <a:ext cx="3475733" cy="2961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659" y="990600"/>
            <a:ext cx="2634232" cy="197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09668"/>
            <a:ext cx="2689225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80"/>
          <a:stretch/>
        </p:blipFill>
        <p:spPr bwMode="auto">
          <a:xfrm>
            <a:off x="3923030" y="1932375"/>
            <a:ext cx="3388801" cy="34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696" y="4119599"/>
            <a:ext cx="4265000" cy="2152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969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8575" y="57657"/>
            <a:ext cx="12192000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39717" y="57657"/>
            <a:ext cx="390397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«Приобщение</a:t>
            </a:r>
            <a:r>
              <a:rPr sz="18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детей</a:t>
            </a:r>
            <a:r>
              <a:rPr sz="1800" b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к</a:t>
            </a:r>
            <a:r>
              <a:rPr sz="18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традиционным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духовно-нравственным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ценностям</a:t>
            </a:r>
            <a:r>
              <a:rPr sz="18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российского</a:t>
            </a:r>
            <a:r>
              <a:rPr sz="1800" b="1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народа»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9717" y="3402965"/>
            <a:ext cx="3833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Историческая</a:t>
            </a:r>
            <a:r>
              <a:rPr sz="18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память</a:t>
            </a:r>
            <a:r>
              <a:rPr sz="1800" b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800" b="1" spc="-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краеведение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627" y="3293868"/>
            <a:ext cx="2950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Народные</a:t>
            </a:r>
            <a:r>
              <a:rPr sz="18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игры</a:t>
            </a:r>
            <a:r>
              <a:rPr sz="18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8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фольклор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5621" y="6427419"/>
            <a:ext cx="320027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Государственные </a:t>
            </a:r>
            <a:r>
              <a:rPr sz="1800" b="1" dirty="0" err="1" smtClean="0">
                <a:solidFill>
                  <a:srgbClr val="006FC0"/>
                </a:solidFill>
                <a:latin typeface="Times New Roman"/>
                <a:cs typeface="Times New Roman"/>
              </a:rPr>
              <a:t>праздники</a:t>
            </a:r>
            <a:r>
              <a:rPr sz="1800" b="1" spc="-2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lang="ru-RU" sz="18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19209" y="3524250"/>
            <a:ext cx="26866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«Мы помним- мы гордимся!»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3112" y="6150355"/>
            <a:ext cx="2103120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Всероссийская Акция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«Полотно Победы»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56252" y="6473748"/>
            <a:ext cx="2237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Трудовое</a:t>
            </a:r>
            <a:r>
              <a:rPr sz="1800" b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воспитание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92" y="1471165"/>
            <a:ext cx="2449008" cy="184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1402589"/>
            <a:ext cx="2577561" cy="1940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936053"/>
            <a:ext cx="2986088" cy="224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162" y="4114800"/>
            <a:ext cx="4279900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9" y="4071620"/>
            <a:ext cx="3353754" cy="1887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7353"/>
            <a:ext cx="2389188" cy="2987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734" y="1383984"/>
            <a:ext cx="3323462" cy="201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119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570" y="-52324"/>
            <a:ext cx="12147430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6465" y="-52324"/>
            <a:ext cx="681164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«Реализация</a:t>
            </a:r>
            <a:r>
              <a:rPr sz="2000" b="1" spc="-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здоровьесберегающих</a:t>
            </a:r>
            <a:r>
              <a:rPr sz="2000" b="1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20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здоровьесозидающих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технологий»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605" y="1329364"/>
            <a:ext cx="3335151" cy="247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183709"/>
            <a:ext cx="3200400" cy="2398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0" t="1107" r="43742" b="-1107"/>
          <a:stretch/>
        </p:blipFill>
        <p:spPr bwMode="auto">
          <a:xfrm>
            <a:off x="817010" y="1963193"/>
            <a:ext cx="164869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bject 4"/>
          <p:cNvSpPr txBox="1"/>
          <p:nvPr/>
        </p:nvSpPr>
        <p:spPr>
          <a:xfrm>
            <a:off x="-28575" y="6096000"/>
            <a:ext cx="491236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Реализация  федерального проекта «ГТО»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0" name="object 4"/>
          <p:cNvSpPr txBox="1"/>
          <p:nvPr/>
        </p:nvSpPr>
        <p:spPr>
          <a:xfrm>
            <a:off x="8305800" y="3581890"/>
            <a:ext cx="4912361" cy="6848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 Команда МБ ДОУ № 7 - 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победитель «Спартакиады дошкольников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г. Батайска»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00728"/>
            <a:ext cx="28194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9072" y="293370"/>
            <a:ext cx="324993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C00000"/>
                </a:solidFill>
              </a:rPr>
              <a:t>Направление</a:t>
            </a:r>
            <a:endParaRPr sz="2000" dirty="0"/>
          </a:p>
          <a:p>
            <a:pPr marL="12700" marR="5080">
              <a:lnSpc>
                <a:spcPct val="100000"/>
              </a:lnSpc>
            </a:pPr>
            <a:r>
              <a:rPr sz="2000" dirty="0" smtClean="0"/>
              <a:t>«</a:t>
            </a:r>
            <a:r>
              <a:rPr lang="ru-RU" sz="2000" dirty="0" smtClean="0"/>
              <a:t>Безопасность»</a:t>
            </a:r>
            <a:endParaRPr sz="2000" dirty="0"/>
          </a:p>
        </p:txBody>
      </p:sp>
      <p:sp>
        <p:nvSpPr>
          <p:cNvPr id="3" name="object 3"/>
          <p:cNvSpPr txBox="1"/>
          <p:nvPr/>
        </p:nvSpPr>
        <p:spPr>
          <a:xfrm>
            <a:off x="2671572" y="609600"/>
            <a:ext cx="288861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МБ ДОУ № 7 – Центр безопасности дорожного движения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1000" y="6324600"/>
            <a:ext cx="242443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Экологическая акция «Сдай батарейку- спаси ёжика»</a:t>
            </a:r>
            <a:r>
              <a:rPr sz="1400" b="1" spc="-25" dirty="0" smtClean="0">
                <a:solidFill>
                  <a:srgbClr val="006FC0"/>
                </a:solidFill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2400" y="6175221"/>
            <a:ext cx="428320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18490" algn="ctr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Муниципальный этап областного конкурса «Волшебное колесо-2025»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53192" y="3057378"/>
            <a:ext cx="7617459" cy="4956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7705" marR="3989070" indent="-67564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Посвящение  дошкольников в ЮПИД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60" y="1136576"/>
            <a:ext cx="3249613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964396" y="395979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50080" algn="ctr">
              <a:lnSpc>
                <a:spcPct val="100000"/>
              </a:lnSpc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Акция </a:t>
            </a:r>
            <a:r>
              <a:rPr lang="ru-RU" sz="1400" b="1" dirty="0" err="1" smtClean="0">
                <a:solidFill>
                  <a:srgbClr val="006FC0"/>
                </a:solidFill>
                <a:latin typeface="Times New Roman"/>
                <a:cs typeface="Times New Roman"/>
              </a:rPr>
              <a:t>командыЮПИД</a:t>
            </a: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 «Пристегни самое дорогое»</a:t>
            </a:r>
            <a:endParaRPr lang="ru-RU" sz="1400" dirty="0">
              <a:latin typeface="Times New Roman"/>
              <a:cs typeface="Times New Roman"/>
            </a:endParaRPr>
          </a:p>
        </p:txBody>
      </p:sp>
      <p:pic>
        <p:nvPicPr>
          <p:cNvPr id="2051" name="Picture 3" descr="E:\ПДД\IMG-20240912-WA00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61922" y="1111820"/>
            <a:ext cx="2121694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22" y="3687007"/>
            <a:ext cx="2203450" cy="252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553027"/>
            <a:ext cx="3059734" cy="229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393" y="4213251"/>
            <a:ext cx="2592407" cy="1757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88629"/>
            <a:ext cx="2246948" cy="16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object 12"/>
          <p:cNvSpPr txBox="1"/>
          <p:nvPr/>
        </p:nvSpPr>
        <p:spPr>
          <a:xfrm>
            <a:off x="153670" y="2809553"/>
            <a:ext cx="7617459" cy="4956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7705" marR="3989070" indent="-67564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err="1" smtClean="0">
                <a:solidFill>
                  <a:srgbClr val="006FC0"/>
                </a:solidFill>
                <a:latin typeface="Times New Roman"/>
                <a:cs typeface="Times New Roman"/>
              </a:rPr>
              <a:t>Автогородок</a:t>
            </a: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« </a:t>
            </a:r>
            <a:r>
              <a:rPr lang="ru-RU" sz="1400" b="1" dirty="0" err="1" smtClean="0">
                <a:solidFill>
                  <a:srgbClr val="006FC0"/>
                </a:solidFill>
                <a:latin typeface="Times New Roman"/>
                <a:cs typeface="Times New Roman"/>
              </a:rPr>
              <a:t>Смешарики</a:t>
            </a: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»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430" y="1802584"/>
            <a:ext cx="2335152" cy="175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object 10"/>
          <p:cNvSpPr txBox="1"/>
          <p:nvPr/>
        </p:nvSpPr>
        <p:spPr>
          <a:xfrm>
            <a:off x="2957830" y="3687007"/>
            <a:ext cx="24244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команда ЮПИД 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9072" y="293370"/>
            <a:ext cx="324993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C00000"/>
                </a:solidFill>
              </a:rPr>
              <a:t>Направление</a:t>
            </a:r>
            <a:endParaRPr sz="2000" dirty="0"/>
          </a:p>
          <a:p>
            <a:pPr marL="12700" marR="5080">
              <a:lnSpc>
                <a:spcPct val="100000"/>
              </a:lnSpc>
            </a:pPr>
            <a:r>
              <a:rPr lang="ru-RU" sz="1800" dirty="0" smtClean="0"/>
              <a:t>"</a:t>
            </a:r>
            <a:r>
              <a:rPr sz="1800" dirty="0" err="1" smtClean="0"/>
              <a:t>Взаимодействие</a:t>
            </a:r>
            <a:r>
              <a:rPr sz="1800" spc="-60" dirty="0" smtClean="0"/>
              <a:t> </a:t>
            </a:r>
            <a:r>
              <a:rPr sz="1800" dirty="0"/>
              <a:t>с</a:t>
            </a:r>
            <a:r>
              <a:rPr sz="1800" spc="-35" dirty="0"/>
              <a:t> </a:t>
            </a:r>
            <a:r>
              <a:rPr sz="1800" spc="-10" dirty="0"/>
              <a:t>семьями </a:t>
            </a:r>
            <a:r>
              <a:rPr sz="1800" spc="-10" dirty="0" smtClean="0"/>
              <a:t>воспитанников</a:t>
            </a:r>
            <a:r>
              <a:rPr lang="ru-RU" sz="1800" spc="-10" dirty="0" smtClean="0"/>
              <a:t>"</a:t>
            </a:r>
            <a:endParaRPr sz="1800" dirty="0"/>
          </a:p>
        </p:txBody>
      </p:sp>
      <p:sp>
        <p:nvSpPr>
          <p:cNvPr id="10" name="object 10"/>
          <p:cNvSpPr txBox="1"/>
          <p:nvPr/>
        </p:nvSpPr>
        <p:spPr>
          <a:xfrm>
            <a:off x="449072" y="4175071"/>
            <a:ext cx="381812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Праздник «День семьи, любви и верности»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81637" y="5167014"/>
            <a:ext cx="27463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18490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« Зелёный фестиваль»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74541" y="2921054"/>
            <a:ext cx="7617459" cy="7110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7705" marR="3989070" indent="-67564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Всемирный день эколога- вместе с родителями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2"/>
          <a:stretch/>
        </p:blipFill>
        <p:spPr bwMode="auto">
          <a:xfrm>
            <a:off x="614623" y="1952706"/>
            <a:ext cx="2835636" cy="193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762000"/>
            <a:ext cx="2560637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85799"/>
            <a:ext cx="3060700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53" b="34813"/>
          <a:stretch/>
        </p:blipFill>
        <p:spPr bwMode="auto">
          <a:xfrm>
            <a:off x="6068217" y="3372194"/>
            <a:ext cx="1762125" cy="171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4414463"/>
            <a:ext cx="3492500" cy="208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object 11"/>
          <p:cNvSpPr txBox="1"/>
          <p:nvPr/>
        </p:nvSpPr>
        <p:spPr>
          <a:xfrm>
            <a:off x="2754312" y="6500383"/>
            <a:ext cx="27463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18490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« День отца»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4690633"/>
            <a:ext cx="3410573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object 11"/>
          <p:cNvSpPr txBox="1"/>
          <p:nvPr/>
        </p:nvSpPr>
        <p:spPr>
          <a:xfrm>
            <a:off x="8901112" y="6500383"/>
            <a:ext cx="27463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18490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« День  матери»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22" name="object 11"/>
          <p:cNvSpPr txBox="1"/>
          <p:nvPr/>
        </p:nvSpPr>
        <p:spPr>
          <a:xfrm>
            <a:off x="8247062" y="4228527"/>
            <a:ext cx="34004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18490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Акция « Георгиевская ленточка»</a:t>
            </a:r>
            <a:endParaRPr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318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2796" y="71450"/>
            <a:ext cx="10957661" cy="1209929"/>
          </a:xfrm>
          <a:prstGeom prst="rect">
            <a:avLst/>
          </a:prstGeom>
        </p:spPr>
        <p:txBody>
          <a:bodyPr vert="horz" wrap="square" lIns="0" tIns="87376" rIns="0" bIns="0" rtlCol="0">
            <a:spAutoFit/>
          </a:bodyPr>
          <a:lstStyle/>
          <a:p>
            <a:pPr marL="76454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C00000"/>
                </a:solidFill>
              </a:rPr>
              <a:t>Направление</a:t>
            </a:r>
            <a:r>
              <a:rPr spc="434" dirty="0">
                <a:solidFill>
                  <a:srgbClr val="C00000"/>
                </a:solidFill>
              </a:rPr>
              <a:t> </a:t>
            </a:r>
            <a:r>
              <a:rPr dirty="0"/>
              <a:t>«Социальное</a:t>
            </a:r>
            <a:r>
              <a:rPr spc="-50" dirty="0"/>
              <a:t> </a:t>
            </a:r>
            <a:r>
              <a:rPr spc="-10" dirty="0"/>
              <a:t>партнерство»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3674" y="2930707"/>
            <a:ext cx="3633470" cy="38215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2715" marR="5080" indent="-120650">
              <a:lnSpc>
                <a:spcPts val="1400"/>
              </a:lnSpc>
              <a:spcBef>
                <a:spcPts val="180"/>
              </a:spcBef>
            </a:pPr>
            <a:r>
              <a:rPr sz="1200" b="1" spc="-10" dirty="0" err="1" smtClean="0">
                <a:solidFill>
                  <a:srgbClr val="006FC0"/>
                </a:solidFill>
                <a:latin typeface="Times New Roman"/>
                <a:cs typeface="Times New Roman"/>
              </a:rPr>
              <a:t>Мероприятия</a:t>
            </a:r>
            <a:r>
              <a:rPr lang="ru-RU" sz="12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spc="-3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dirty="0" err="1">
                <a:solidFill>
                  <a:srgbClr val="006FC0"/>
                </a:solidFill>
                <a:latin typeface="Times New Roman"/>
                <a:cs typeface="Times New Roman"/>
              </a:rPr>
              <a:t>по</a:t>
            </a:r>
            <a:r>
              <a:rPr sz="12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lang="ru-RU" sz="12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безопасности дорожного движения(  ГИБДД г. Батайска) 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7144" y="2930706"/>
            <a:ext cx="348742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Совместные</a:t>
            </a:r>
            <a:r>
              <a:rPr sz="1200" b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dirty="0" err="1">
                <a:solidFill>
                  <a:srgbClr val="006FC0"/>
                </a:solidFill>
                <a:latin typeface="Times New Roman"/>
                <a:cs typeface="Times New Roman"/>
              </a:rPr>
              <a:t>мероприятия</a:t>
            </a:r>
            <a:r>
              <a:rPr sz="1200" b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lang="ru-RU" sz="12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Детской библиотекой им. Н.К. Крупской 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80113" y="3733800"/>
            <a:ext cx="245300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400"/>
              </a:lnSpc>
              <a:spcBef>
                <a:spcPts val="95"/>
              </a:spcBef>
            </a:pPr>
            <a:r>
              <a:rPr lang="ru-RU" sz="12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Сотрудничество с отрядом ЮИД МБ  ОУ СОШ № 16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2249" y="6311595"/>
            <a:ext cx="3115945" cy="38215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394970">
              <a:lnSpc>
                <a:spcPts val="1400"/>
              </a:lnSpc>
              <a:spcBef>
                <a:spcPts val="180"/>
              </a:spcBef>
            </a:pPr>
            <a:r>
              <a:rPr lang="ru-RU" sz="12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Совместные мероприятия с городским музеем г. Батайска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02194" y="6101445"/>
            <a:ext cx="52431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2100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 Встречи с  Православным Народным  ансамблем « Донские напевы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026" name="Picture 2" descr="E:\детский сад на 5+\20260603_1007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91" y="871620"/>
            <a:ext cx="3248703" cy="187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640164"/>
            <a:ext cx="2822575" cy="211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23" y="3613269"/>
            <a:ext cx="3449638" cy="2586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825" y="1281379"/>
            <a:ext cx="3109582" cy="2331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649" y="3341438"/>
            <a:ext cx="3951676" cy="261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object 8"/>
          <p:cNvSpPr txBox="1"/>
          <p:nvPr/>
        </p:nvSpPr>
        <p:spPr>
          <a:xfrm>
            <a:off x="9067800" y="6227082"/>
            <a:ext cx="245300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400"/>
              </a:lnSpc>
              <a:spcBef>
                <a:spcPts val="95"/>
              </a:spcBef>
            </a:pPr>
            <a:r>
              <a:rPr lang="ru-RU" sz="12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Сотрудничество с  ПЧ 25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081" y="4207557"/>
            <a:ext cx="3097458" cy="186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13214" y="228600"/>
            <a:ext cx="754125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C00000"/>
                </a:solidFill>
              </a:rPr>
              <a:t>Направление</a:t>
            </a:r>
            <a:endParaRPr sz="1800" dirty="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/>
              <a:t>«Управленческий</a:t>
            </a:r>
            <a:r>
              <a:rPr sz="1800" spc="-70" dirty="0"/>
              <a:t> </a:t>
            </a:r>
            <a:r>
              <a:rPr sz="1800" dirty="0"/>
              <a:t>опыт</a:t>
            </a:r>
            <a:r>
              <a:rPr sz="1800" spc="-35" dirty="0"/>
              <a:t> </a:t>
            </a:r>
            <a:r>
              <a:rPr sz="1800" dirty="0"/>
              <a:t>по</a:t>
            </a:r>
            <a:r>
              <a:rPr sz="1800" spc="-25" dirty="0"/>
              <a:t> </a:t>
            </a:r>
            <a:r>
              <a:rPr sz="1800" dirty="0"/>
              <a:t>формированию</a:t>
            </a:r>
            <a:r>
              <a:rPr sz="1800" spc="-45" dirty="0"/>
              <a:t> </a:t>
            </a:r>
            <a:r>
              <a:rPr sz="1800" dirty="0"/>
              <a:t>и</a:t>
            </a:r>
            <a:r>
              <a:rPr sz="1800" spc="-35" dirty="0"/>
              <a:t> </a:t>
            </a:r>
            <a:r>
              <a:rPr sz="1800" spc="-10" dirty="0" err="1" smtClean="0"/>
              <a:t>функционированию</a:t>
            </a:r>
            <a:r>
              <a:rPr lang="ru-RU" sz="1800" spc="-10" dirty="0" smtClean="0"/>
              <a:t> </a:t>
            </a:r>
            <a:r>
              <a:rPr lang="ru-RU" sz="1800" spc="-10" dirty="0" smtClean="0"/>
              <a:t>успешной </a:t>
            </a:r>
            <a:r>
              <a:rPr lang="ru-RU" sz="1800" spc="-10" dirty="0"/>
              <a:t>профессиональной команды образовательной организации»</a:t>
            </a:r>
            <a:br>
              <a:rPr lang="ru-RU" sz="1800" spc="-10" dirty="0"/>
            </a:br>
            <a:endParaRPr sz="1800" dirty="0"/>
          </a:p>
        </p:txBody>
      </p:sp>
      <p:sp>
        <p:nvSpPr>
          <p:cNvPr id="9" name="object 9"/>
          <p:cNvSpPr txBox="1"/>
          <p:nvPr/>
        </p:nvSpPr>
        <p:spPr>
          <a:xfrm>
            <a:off x="6497320" y="6433820"/>
            <a:ext cx="5078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 Педагогическая мастерская  «Делимся опытом»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00200" y="3897328"/>
            <a:ext cx="1943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Командная</a:t>
            </a:r>
            <a:r>
              <a:rPr sz="1800" b="1" spc="-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работа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64370" y="1977223"/>
            <a:ext cx="201168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1143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lang="ru-RU" sz="18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Дружная </a:t>
            </a:r>
            <a:r>
              <a:rPr sz="1800" b="1" spc="-10" dirty="0" err="1" smtClean="0">
                <a:solidFill>
                  <a:srgbClr val="006FC0"/>
                </a:solidFill>
                <a:latin typeface="Times New Roman"/>
                <a:cs typeface="Times New Roman"/>
              </a:rPr>
              <a:t>команд</a:t>
            </a:r>
            <a:r>
              <a:rPr lang="ru-RU" sz="1800" b="1" spc="-10" dirty="0" smtClean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endParaRPr sz="1800" dirty="0">
              <a:latin typeface="Times New Roman"/>
              <a:cs typeface="Times New Roman"/>
            </a:endParaRPr>
          </a:p>
          <a:p>
            <a:pPr marL="12700" marR="5080" indent="635" algn="ctr">
              <a:lnSpc>
                <a:spcPct val="100000"/>
              </a:lnSpc>
            </a:pP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8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общие профессиональные ценности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263665"/>
            <a:ext cx="4089578" cy="271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1" y="1263665"/>
            <a:ext cx="3389313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4259337"/>
            <a:ext cx="4800600" cy="21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object 9"/>
          <p:cNvSpPr txBox="1"/>
          <p:nvPr/>
        </p:nvSpPr>
        <p:spPr>
          <a:xfrm>
            <a:off x="457200" y="6391275"/>
            <a:ext cx="5078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Наставническая</a:t>
            </a:r>
            <a:r>
              <a:rPr sz="18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программа</a:t>
            </a:r>
            <a:r>
              <a:rPr sz="18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«Мастер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—</a:t>
            </a:r>
            <a:r>
              <a:rPr sz="1800" b="1" spc="-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ученик»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21187"/>
            <a:ext cx="5099050" cy="229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object 17"/>
          <p:cNvSpPr txBox="1"/>
          <p:nvPr/>
        </p:nvSpPr>
        <p:spPr>
          <a:xfrm>
            <a:off x="5133975" y="4191000"/>
            <a:ext cx="8305800" cy="25128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971039">
              <a:lnSpc>
                <a:spcPct val="100000"/>
              </a:lnSpc>
              <a:spcBef>
                <a:spcPts val="95"/>
              </a:spcBef>
            </a:pPr>
            <a:r>
              <a:rPr lang="ru-RU" sz="2000" b="1" spc="-6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0" dirty="0" err="1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</a:t>
            </a:r>
            <a:r>
              <a:rPr sz="2000" b="1" spc="-15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spc="-15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0" dirty="0" err="1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Ростовская</a:t>
            </a:r>
            <a:r>
              <a:rPr lang="ru-RU" sz="2000" b="1" spc="-15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0" dirty="0" err="1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  <a:r>
              <a:rPr lang="ru-RU" sz="2000" b="1" spc="-15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г. Батайск , ул. Орджоникидзе, 2 а</a:t>
            </a:r>
          </a:p>
          <a:p>
            <a:pPr marL="12700" marR="1971039">
              <a:lnSpc>
                <a:spcPct val="100000"/>
              </a:lnSpc>
              <a:spcBef>
                <a:spcPts val="95"/>
              </a:spcBef>
            </a:pPr>
            <a:r>
              <a:rPr sz="2000" b="1" spc="-14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</a:t>
            </a:r>
            <a:r>
              <a:rPr lang="ru-RU" sz="2000" b="1" spc="-14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u="sng" spc="-140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spc="-140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korablik_7@mail.ru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2000" b="1" spc="-145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</a:t>
            </a:r>
            <a:r>
              <a:rPr sz="2000" b="1" spc="1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1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8(8635</a:t>
            </a:r>
            <a:r>
              <a:rPr lang="en-US" sz="2000" b="1" spc="-11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4 )22579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">
              <a:lnSpc>
                <a:spcPct val="100000"/>
              </a:lnSpc>
            </a:pPr>
            <a:r>
              <a:rPr sz="2000" b="1" spc="-130" dirty="0" err="1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</a:t>
            </a:r>
            <a:r>
              <a:rPr lang="en-US" sz="2000" b="1" spc="-13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b="1" spc="-130" dirty="0" err="1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</a:t>
            </a:r>
            <a:r>
              <a:rPr lang="en-US" sz="2000" b="1" spc="-13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3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ДОО</a:t>
            </a:r>
            <a:r>
              <a:rPr lang="en-US" sz="2000" b="1" spc="-13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3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https://korablik-7.ru</a:t>
            </a:r>
            <a:r>
              <a:rPr lang="ru-RU" sz="2000" b="1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700" marR="812800"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115820" algn="ctr">
              <a:lnSpc>
                <a:spcPct val="100000"/>
              </a:lnSpc>
            </a:pPr>
            <a:r>
              <a:rPr lang="ru-RU" sz="2000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419779"/>
            <a:ext cx="4953794" cy="371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350" y="4953000"/>
            <a:ext cx="1505290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466</Words>
  <Application>Microsoft Office PowerPoint</Application>
  <PresentationFormat>Произвольный</PresentationFormat>
  <Paragraphs>97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Направление «Безопасность»</vt:lpstr>
      <vt:lpstr>Направление "Взаимодействие с семьями воспитанников"</vt:lpstr>
      <vt:lpstr>Направление «Социальное партнерство»</vt:lpstr>
      <vt:lpstr>Направление «Управленческий опыт по формированию и функционированию успешной профессиональной команды образовательной организации»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Воспитатель Подуто Елена Викторовна</dc:creator>
  <cp:lastModifiedBy>Пользователь Windows</cp:lastModifiedBy>
  <cp:revision>22</cp:revision>
  <cp:lastPrinted>2026-09-20T08:10:39Z</cp:lastPrinted>
  <dcterms:created xsi:type="dcterms:W3CDTF">2026-09-20T07:01:25Z</dcterms:created>
  <dcterms:modified xsi:type="dcterms:W3CDTF">2026-09-22T09:35:32Z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2026-09-15T00:00:00Z</vt:filetime>
  </property>
  <property fmtid="{D5CDD505-2E9C-101B-9397-08002B2CF9AE}" pid="4" name="Creator">
    <vt:lpwstr>Microsoft® PowerPoint® 2010</vt:lpwstr>
  </property>
  <property fmtid="{D5CDD505-2E9C-101B-9397-08002B2CF9AE}" pid="5" name="LastSaved">
    <vt:filetime>2026-09-20T00:00:00Z</vt:filetime>
  </property>
  <property fmtid="{D5CDD505-2E9C-101B-9397-08002B2CF9AE}" pid="6" name="Producer">
    <vt:lpwstr>Microsoft® PowerPoint® 2010</vt:lpwstr>
  </property>
</Properties>
</file>